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75" r:id="rId9"/>
    <p:sldId id="268" r:id="rId10"/>
    <p:sldId id="269" r:id="rId11"/>
    <p:sldId id="271" r:id="rId12"/>
    <p:sldId id="272" r:id="rId13"/>
    <p:sldId id="281" r:id="rId14"/>
    <p:sldId id="283" r:id="rId15"/>
    <p:sldId id="284" r:id="rId16"/>
    <p:sldId id="285" r:id="rId17"/>
    <p:sldId id="287" r:id="rId18"/>
    <p:sldId id="288" r:id="rId19"/>
    <p:sldId id="278" r:id="rId20"/>
    <p:sldId id="280" r:id="rId21"/>
    <p:sldId id="279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-127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3" name="Скругленный прямоугольник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714F3-94B4-4874-9619-99823C2AFDC4}" type="datetimeFigureOut">
              <a:rPr lang="ru-RU" smtClean="0"/>
              <a:pPr/>
              <a:t>16.06.2014</a:t>
            </a:fld>
            <a:endParaRPr lang="ru-RU" dirty="0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B3516849-1742-4883-9CEB-A87AFAD72C0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714F3-94B4-4874-9619-99823C2AFDC4}" type="datetimeFigureOut">
              <a:rPr lang="ru-RU" smtClean="0"/>
              <a:pPr/>
              <a:t>16.06.2014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6849-1742-4883-9CEB-A87AFAD72C03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714F3-94B4-4874-9619-99823C2AFDC4}" type="datetimeFigureOut">
              <a:rPr lang="ru-RU" smtClean="0"/>
              <a:pPr/>
              <a:t>16.06.2014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6849-1742-4883-9CEB-A87AFAD72C03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714F3-94B4-4874-9619-99823C2AFDC4}" type="datetimeFigureOut">
              <a:rPr lang="ru-RU" smtClean="0"/>
              <a:pPr/>
              <a:t>16.06.2014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6849-1742-4883-9CEB-A87AFAD72C0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10" name="Скругленный прямоугольник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714F3-94B4-4874-9619-99823C2AFDC4}" type="datetimeFigureOut">
              <a:rPr lang="ru-RU" smtClean="0"/>
              <a:pPr/>
              <a:t>16.06.2014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3516849-1742-4883-9CEB-A87AFAD72C03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714F3-94B4-4874-9619-99823C2AFDC4}" type="datetimeFigureOut">
              <a:rPr lang="ru-RU" smtClean="0"/>
              <a:pPr/>
              <a:t>16.06.2014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6849-1742-4883-9CEB-A87AFAD72C0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714F3-94B4-4874-9619-99823C2AFDC4}" type="datetimeFigureOut">
              <a:rPr lang="ru-RU" smtClean="0"/>
              <a:pPr/>
              <a:t>16.06.2014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6849-1742-4883-9CEB-A87AFAD72C0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Содержимое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714F3-94B4-4874-9619-99823C2AFDC4}" type="datetimeFigureOut">
              <a:rPr lang="ru-RU" smtClean="0"/>
              <a:pPr/>
              <a:t>16.06.2014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6849-1742-4883-9CEB-A87AFAD72C03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714F3-94B4-4874-9619-99823C2AFDC4}" type="datetimeFigureOut">
              <a:rPr lang="ru-RU" smtClean="0"/>
              <a:pPr/>
              <a:t>16.06.2014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6849-1742-4883-9CEB-A87AFAD72C03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9" name="Скругленный прямоугольник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714F3-94B4-4874-9619-99823C2AFDC4}" type="datetimeFigureOut">
              <a:rPr lang="ru-RU" smtClean="0"/>
              <a:pPr/>
              <a:t>16.06.2014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16849-1742-4883-9CEB-A87AFAD72C0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714F3-94B4-4874-9619-99823C2AFDC4}" type="datetimeFigureOut">
              <a:rPr lang="ru-RU" smtClean="0"/>
              <a:pPr/>
              <a:t>16.06.2014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B3516849-1742-4883-9CEB-A87AFAD72C0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8" name="Скругленный прямоугольник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92714F3-94B4-4874-9619-99823C2AFDC4}" type="datetimeFigureOut">
              <a:rPr lang="ru-RU" smtClean="0"/>
              <a:pPr/>
              <a:t>16.06.2014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3516849-1742-4883-9CEB-A87AFAD72C03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hyperlink" Target="http://doshvozrast.ru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43200" y="3500438"/>
            <a:ext cx="6400800" cy="1928826"/>
          </a:xfrm>
        </p:spPr>
        <p:txBody>
          <a:bodyPr>
            <a:normAutofit fontScale="40000" lnSpcReduction="20000"/>
          </a:bodyPr>
          <a:lstStyle/>
          <a:p>
            <a:endParaRPr lang="ru-RU" dirty="0" smtClean="0"/>
          </a:p>
          <a:p>
            <a:r>
              <a:rPr lang="ru-RU" sz="6000" b="1" dirty="0" smtClean="0"/>
              <a:t>Сергеева Оксана Александровна-</a:t>
            </a:r>
          </a:p>
          <a:p>
            <a:r>
              <a:rPr lang="ru-RU" sz="6000" b="1" dirty="0" smtClean="0"/>
              <a:t>воспитатель МАУ ДОО</a:t>
            </a:r>
          </a:p>
          <a:p>
            <a:r>
              <a:rPr lang="ru-RU" sz="6000" b="1" dirty="0" smtClean="0"/>
              <a:t>детского сада  № 9</a:t>
            </a:r>
          </a:p>
          <a:p>
            <a:r>
              <a:rPr lang="ru-RU" sz="6000" b="1" dirty="0" smtClean="0"/>
              <a:t>комбинированного вида</a:t>
            </a:r>
          </a:p>
          <a:p>
            <a:endParaRPr lang="ru-RU" dirty="0" smtClean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FFFF00"/>
                </a:solidFill>
              </a:rPr>
              <a:t>Мастер-класс</a:t>
            </a:r>
            <a:br>
              <a:rPr lang="ru-RU" b="1" dirty="0" smtClean="0">
                <a:solidFill>
                  <a:srgbClr val="FFFF00"/>
                </a:solidFill>
              </a:rPr>
            </a:br>
            <a:r>
              <a:rPr lang="ru-RU" b="1" i="1" dirty="0" smtClean="0">
                <a:solidFill>
                  <a:srgbClr val="FFFF00"/>
                </a:solidFill>
              </a:rPr>
              <a:t>«Социальное партнерство ДОО и семьи» </a:t>
            </a:r>
            <a:endParaRPr lang="ru-RU" b="1" i="1" dirty="0">
              <a:solidFill>
                <a:srgbClr val="FFFF00"/>
              </a:solidFill>
            </a:endParaRPr>
          </a:p>
        </p:txBody>
      </p:sp>
      <p:pic>
        <p:nvPicPr>
          <p:cNvPr id="1026" name="Picture 2" descr="C:\Users\user\Desktop\роди карт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3571876"/>
            <a:ext cx="2676525" cy="2071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274638"/>
            <a:ext cx="8258204" cy="1143000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ru-RU" sz="2800" dirty="0" smtClean="0"/>
              <a:t>Мультимедиа презентации    Открытые занятия</a:t>
            </a:r>
            <a:endParaRPr lang="ru-RU" sz="2800" dirty="0"/>
          </a:p>
        </p:txBody>
      </p:sp>
      <p:pic>
        <p:nvPicPr>
          <p:cNvPr id="5123" name="Picture 3" descr="D:\фото дети\DSCN0137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500174"/>
            <a:ext cx="4164041" cy="3639754"/>
          </a:xfrm>
          <a:prstGeom prst="rect">
            <a:avLst/>
          </a:prstGeom>
          <a:noFill/>
        </p:spPr>
      </p:pic>
      <p:pic>
        <p:nvPicPr>
          <p:cNvPr id="5125" name="Picture 5" descr="D:\фото дети\DSCN0190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3950" y="1357298"/>
            <a:ext cx="3749675" cy="37826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dirty="0" smtClean="0"/>
              <a:t>Семейные спортивные встречи</a:t>
            </a:r>
            <a:endParaRPr lang="ru-RU" dirty="0"/>
          </a:p>
        </p:txBody>
      </p:sp>
      <p:pic>
        <p:nvPicPr>
          <p:cNvPr id="6146" name="Picture 2" descr="D:\фото дети\DSCN0145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447800"/>
            <a:ext cx="6096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dirty="0" smtClean="0"/>
              <a:t>Тематические выставки</a:t>
            </a:r>
            <a:endParaRPr lang="ru-RU" dirty="0"/>
          </a:p>
        </p:txBody>
      </p:sp>
      <p:pic>
        <p:nvPicPr>
          <p:cNvPr id="7171" name="Picture 3" descr="D:\фото дети\DSCN0514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1643050"/>
            <a:ext cx="3429000" cy="4124340"/>
          </a:xfrm>
          <a:prstGeom prst="rect">
            <a:avLst/>
          </a:prstGeom>
          <a:noFill/>
        </p:spPr>
      </p:pic>
      <p:pic>
        <p:nvPicPr>
          <p:cNvPr id="7172" name="Picture 4" descr="D:\фото дети\DSCN0512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2" y="1857364"/>
            <a:ext cx="3749675" cy="37826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5786" y="0"/>
            <a:ext cx="7772400" cy="11430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ru-RU" dirty="0" smtClean="0"/>
              <a:t>             Мини-музей кукол</a:t>
            </a:r>
            <a:endParaRPr lang="ru-RU" dirty="0"/>
          </a:p>
        </p:txBody>
      </p:sp>
      <p:pic>
        <p:nvPicPr>
          <p:cNvPr id="1026" name="Picture 2" descr="D:\фотки\лето\DSCN0224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447800"/>
            <a:ext cx="6096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Кукла-марионетка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ru-RU" dirty="0" smtClean="0"/>
              <a:t>Пальчиковые куклы</a:t>
            </a:r>
            <a:endParaRPr lang="ru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1800" b="1" u="sng" dirty="0" smtClean="0"/>
              <a:t>Куклотерапия</a:t>
            </a:r>
            <a:r>
              <a:rPr lang="ru-RU" sz="1800" b="1" dirty="0" smtClean="0"/>
              <a:t>- это частный раздел арт-терапии (терапии искусством), где кукла является промежуточным объектом взаимодействия ребенка и взрослого.</a:t>
            </a:r>
            <a:endParaRPr lang="ru-RU" sz="1800" b="1" dirty="0"/>
          </a:p>
        </p:txBody>
      </p:sp>
      <p:pic>
        <p:nvPicPr>
          <p:cNvPr id="2050" name="Picture 2" descr="C:\Users\user\Desktop\марионетка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324100"/>
            <a:ext cx="3733800" cy="3733800"/>
          </a:xfrm>
          <a:prstGeom prst="rect">
            <a:avLst/>
          </a:prstGeom>
          <a:noFill/>
        </p:spPr>
      </p:pic>
      <p:pic>
        <p:nvPicPr>
          <p:cNvPr id="2051" name="Picture 3" descr="C:\Users\user\Desktop\пальчиковая.jpg"/>
          <p:cNvPicPr>
            <a:picLocks noGrp="1" noChangeAspect="1" noChangeArrowheads="1"/>
          </p:cNvPicPr>
          <p:nvPr>
            <p:ph sz="half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5992"/>
            <a:ext cx="3733800" cy="37147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ru-RU" dirty="0" smtClean="0"/>
              <a:t>Куклы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ru-RU" dirty="0" smtClean="0"/>
              <a:t>Теневые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pPr algn="ctr"/>
            <a:r>
              <a:rPr lang="ru-RU" dirty="0" smtClean="0"/>
              <a:t>Плоскостные</a:t>
            </a:r>
            <a:endParaRPr lang="ru-RU" dirty="0"/>
          </a:p>
        </p:txBody>
      </p:sp>
      <p:pic>
        <p:nvPicPr>
          <p:cNvPr id="3074" name="Picture 2" descr="C:\Users\user\Desktop\теневые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285992"/>
            <a:ext cx="3733800" cy="3176595"/>
          </a:xfrm>
          <a:prstGeom prst="rect">
            <a:avLst/>
          </a:prstGeom>
          <a:noFill/>
        </p:spPr>
      </p:pic>
      <p:pic>
        <p:nvPicPr>
          <p:cNvPr id="3075" name="Picture 3" descr="C:\Users\user\Desktop\плоскостные.jpg"/>
          <p:cNvPicPr>
            <a:picLocks noGrp="1" noChangeAspect="1" noChangeArrowheads="1"/>
          </p:cNvPicPr>
          <p:nvPr>
            <p:ph sz="half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285992"/>
            <a:ext cx="3733800" cy="33051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-RU" dirty="0" smtClean="0"/>
              <a:t>Перчаточные            Куклы-костюмы</a:t>
            </a:r>
            <a:endParaRPr lang="ru-RU" dirty="0"/>
          </a:p>
        </p:txBody>
      </p:sp>
      <p:pic>
        <p:nvPicPr>
          <p:cNvPr id="4098" name="Picture 2" descr="C:\Users\user\Desktop\перчаточные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7417" y="1701800"/>
            <a:ext cx="3723640" cy="4064000"/>
          </a:xfrm>
          <a:prstGeom prst="rect">
            <a:avLst/>
          </a:prstGeom>
          <a:noFill/>
        </p:spPr>
      </p:pic>
      <p:pic>
        <p:nvPicPr>
          <p:cNvPr id="4099" name="Picture 3" descr="C:\Users\user\Desktop\кукы-костюмы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9218" y="1714488"/>
            <a:ext cx="3119138" cy="43053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ru-RU" dirty="0" smtClean="0"/>
              <a:t>Кукла- «закрутка»</a:t>
            </a:r>
            <a:endParaRPr lang="ru-RU" dirty="0"/>
          </a:p>
        </p:txBody>
      </p:sp>
      <p:pic>
        <p:nvPicPr>
          <p:cNvPr id="5122" name="Picture 2" descr="C:\Users\user\Desktop\кукла-оберег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8860" y="1447800"/>
            <a:ext cx="4929222" cy="49815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20" y="0"/>
            <a:ext cx="8286808" cy="114300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dirty="0" smtClean="0"/>
              <a:t>Изготовление куклы – «закрутки»</a:t>
            </a:r>
            <a:endParaRPr lang="ru-RU" dirty="0"/>
          </a:p>
        </p:txBody>
      </p:sp>
      <p:pic>
        <p:nvPicPr>
          <p:cNvPr id="1026" name="Picture 2" descr="C:\Users\user\Desktop\Изготовление-куклы-закрутки2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357299"/>
            <a:ext cx="8329642" cy="44745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58" y="428604"/>
            <a:ext cx="8329642" cy="2500306"/>
          </a:xfrm>
        </p:spPr>
        <p:txBody>
          <a:bodyPr anchor="ctr">
            <a:noAutofit/>
          </a:bodyPr>
          <a:lstStyle/>
          <a:p>
            <a:pPr algn="ctr"/>
            <a:r>
              <a:rPr lang="ru-RU" sz="2400" dirty="0" smtClean="0">
                <a:solidFill>
                  <a:schemeClr val="accent1"/>
                </a:solidFill>
              </a:rPr>
              <a:t>Напоследок хотелось бы озвучить афоризм Макаренко Антона Семеновича:</a:t>
            </a:r>
            <a:r>
              <a:rPr lang="en-US" sz="2400" dirty="0" smtClean="0">
                <a:solidFill>
                  <a:schemeClr val="accent1"/>
                </a:solidFill>
              </a:rPr>
              <a:t> </a:t>
            </a:r>
            <a:r>
              <a:rPr lang="ru-RU" sz="2400" i="1" dirty="0" smtClean="0">
                <a:solidFill>
                  <a:schemeClr val="accent1"/>
                </a:solidFill>
              </a:rPr>
              <a:t>«Воспитывая детей, нынешние родители воспитывают будущую историю нашей страны,</a:t>
            </a:r>
            <a:r>
              <a:rPr lang="en-US" sz="2400" i="1" dirty="0" smtClean="0">
                <a:solidFill>
                  <a:schemeClr val="accent1"/>
                </a:solidFill>
              </a:rPr>
              <a:t> </a:t>
            </a:r>
            <a:r>
              <a:rPr lang="ru-RU" sz="2400" i="1" dirty="0" smtClean="0">
                <a:solidFill>
                  <a:schemeClr val="accent1"/>
                </a:solidFill>
              </a:rPr>
              <a:t>а значит – и историю мира, и у нас прекрасная, хоть и тяжёлая, миссия помочь им в этом!»</a:t>
            </a:r>
            <a:r>
              <a:rPr lang="ru-RU" sz="2400" dirty="0" smtClean="0">
                <a:solidFill>
                  <a:schemeClr val="accent1"/>
                </a:solidFill>
              </a:rPr>
              <a:t/>
            </a:r>
            <a:br>
              <a:rPr lang="ru-RU" sz="2400" dirty="0" smtClean="0">
                <a:solidFill>
                  <a:schemeClr val="accent1"/>
                </a:solidFill>
              </a:rPr>
            </a:br>
            <a:endParaRPr lang="ru-RU" sz="2400" dirty="0">
              <a:solidFill>
                <a:schemeClr val="accent1"/>
              </a:solidFill>
            </a:endParaRPr>
          </a:p>
        </p:txBody>
      </p:sp>
      <p:pic>
        <p:nvPicPr>
          <p:cNvPr id="10242" name="Picture 2" descr="C:\Users\user\Desktop\картинка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786057"/>
            <a:ext cx="6096000" cy="29575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3228536"/>
            <a:ext cx="8388096" cy="3129422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ru-RU" sz="2800" b="1" dirty="0" smtClean="0"/>
              <a:t>1. Работа с коллективом ДОО по организации взаимодействия с семьей, ознакомление педагогов с системой новых форм работы с родителями.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ru-RU" sz="2800" b="1" dirty="0" smtClean="0"/>
              <a:t>2. </a:t>
            </a:r>
            <a:r>
              <a:rPr lang="en-US" sz="2800" b="1" dirty="0" smtClean="0"/>
              <a:t>Повышение педагогической культуры родителей.</a:t>
            </a:r>
            <a:endParaRPr lang="ru-RU" sz="2800" b="1" dirty="0" smtClean="0"/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ru-RU" sz="2800" b="1" dirty="0" smtClean="0"/>
              <a:t>3. Вовлечение родителей в деятельность ДОО, совместная работа по обмену опытом.</a:t>
            </a:r>
          </a:p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 smtClean="0"/>
              <a:t>Проблема вовлечения родителей в единое пространство детского развития в ДОО решается в трех направлениях:</a:t>
            </a:r>
            <a:endParaRPr lang="ru-RU" sz="3600" dirty="0"/>
          </a:p>
        </p:txBody>
      </p:sp>
      <p:pic>
        <p:nvPicPr>
          <p:cNvPr id="12290" name="Picture 2" descr="C:\Users\user\Desktop\дет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794" y="0"/>
            <a:ext cx="5286412" cy="13985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272573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ru-RU" sz="6000" b="1" i="1" dirty="0" smtClean="0">
                <a:solidFill>
                  <a:schemeClr val="accent1"/>
                </a:solidFill>
              </a:rPr>
              <a:t>Спасибо за внимание!</a:t>
            </a:r>
            <a:endParaRPr lang="ru-RU" sz="6000" b="1" i="1" dirty="0">
              <a:solidFill>
                <a:schemeClr val="accent1"/>
              </a:solidFill>
            </a:endParaRPr>
          </a:p>
        </p:txBody>
      </p:sp>
      <p:pic>
        <p:nvPicPr>
          <p:cNvPr id="11266" name="Picture 2" descr="C:\Users\user\Desktop\кар дет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80" y="3214686"/>
            <a:ext cx="5629276" cy="29432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accent1"/>
                </a:solidFill>
              </a:rPr>
              <a:t>Используемая литература: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54102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>
                <a:solidFill>
                  <a:schemeClr val="tx2"/>
                </a:solidFill>
              </a:rPr>
              <a:t> </a:t>
            </a:r>
            <a:r>
              <a:rPr lang="ru-RU" sz="1600" b="1" dirty="0" smtClean="0">
                <a:solidFill>
                  <a:schemeClr val="tx2"/>
                </a:solidFill>
              </a:rPr>
              <a:t>1</a:t>
            </a:r>
            <a:r>
              <a:rPr lang="ru-RU" sz="1600" b="1" dirty="0" smtClean="0"/>
              <a:t>.  Зверева О.Л. Семейная педагогика и домашнее воспитание детей раннего и дошкольного возраста: учеб. пособие / А.Н. Ганичева, Т.В. Кротова. – М.: ТЦ Сфера, 2011.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b="1" dirty="0" smtClean="0"/>
              <a:t>2.  Зверева О.Л. Развитие содержания и форм педагогического просвещения родителей дошкольников. Монография. – М., НИИ школьных технологий, 2011.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b="1" dirty="0" smtClean="0"/>
              <a:t>3.    Богомолова, З.А. Формирование партнерских отношений педагогов и родителей в условиях сотрудничества в ДОУ // Дошкольная педагогика. - 2010. - №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b="1" dirty="0" smtClean="0"/>
              <a:t>4.  Свирская Л.</a:t>
            </a:r>
            <a:r>
              <a:rPr lang="en-US" sz="1600" b="1" dirty="0" smtClean="0"/>
              <a:t> </a:t>
            </a:r>
            <a:r>
              <a:rPr lang="ru-RU" sz="1600" b="1" dirty="0" smtClean="0"/>
              <a:t>«Работа с семьей: необязательные инструкции: методическое пособие для работников ДОУ».М.: Линка – Пресс, 2007 г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smtClean="0"/>
              <a:t>5.  Журнал «Дошкольное воспитание» № 5 (2006 г.) </a:t>
            </a:r>
            <a:r>
              <a:rPr lang="ru-RU" sz="1600" b="1" dirty="0" smtClean="0"/>
              <a:t>Пастухова И. Семейный клуб в детском саду с.31.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b="1" dirty="0" smtClean="0"/>
              <a:t>6.   Журнал «Управление ДОУ»</a:t>
            </a:r>
            <a:r>
              <a:rPr lang="en-US" sz="1600" b="1" dirty="0" smtClean="0"/>
              <a:t> </a:t>
            </a:r>
            <a:r>
              <a:rPr lang="ru-RU" sz="1600" b="1" dirty="0" smtClean="0"/>
              <a:t>№ 4 (2006) Родители и ДОУ /тема номера/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b="1" dirty="0" smtClean="0"/>
              <a:t>7.   Журнал «Управление ДОУ»</a:t>
            </a:r>
            <a:r>
              <a:rPr lang="en-US" sz="1600" b="1" dirty="0" smtClean="0"/>
              <a:t> </a:t>
            </a:r>
            <a:r>
              <a:rPr lang="ru-RU" sz="1600" b="1" dirty="0" smtClean="0"/>
              <a:t>№ 5 (2006) Лукина Л.И. Работа с родителями в дошкольном образовательном учреждении с.40.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b="1" dirty="0" smtClean="0"/>
              <a:t>8.    </a:t>
            </a:r>
            <a:r>
              <a:rPr lang="en-US" sz="1600" b="1" dirty="0" smtClean="0"/>
              <a:t>http</a:t>
            </a:r>
            <a:r>
              <a:rPr lang="ru-RU" sz="1600" b="1" dirty="0" smtClean="0"/>
              <a:t>://</a:t>
            </a:r>
            <a:r>
              <a:rPr lang="en-US" sz="1600" b="1" dirty="0" smtClean="0"/>
              <a:t>nsportal</a:t>
            </a:r>
            <a:r>
              <a:rPr lang="ru-RU" sz="1600" b="1" dirty="0" smtClean="0"/>
              <a:t>.</a:t>
            </a:r>
            <a:r>
              <a:rPr lang="en-US" sz="1600" b="1" dirty="0" smtClean="0"/>
              <a:t>ru</a:t>
            </a:r>
            <a:endParaRPr lang="ru-RU" sz="1600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ru-RU" sz="1600" b="1" dirty="0" smtClean="0"/>
              <a:t>9.    </a:t>
            </a:r>
            <a:r>
              <a:rPr lang="en-US" sz="1600" b="1" dirty="0" smtClean="0"/>
              <a:t>http</a:t>
            </a:r>
            <a:r>
              <a:rPr lang="ru-RU" sz="1600" b="1" dirty="0" smtClean="0"/>
              <a:t>://</a:t>
            </a:r>
            <a:r>
              <a:rPr lang="en-US" sz="1600" b="1" dirty="0" smtClean="0"/>
              <a:t>moi</a:t>
            </a:r>
            <a:r>
              <a:rPr lang="ru-RU" sz="1600" b="1" dirty="0" smtClean="0"/>
              <a:t>-</a:t>
            </a:r>
            <a:r>
              <a:rPr lang="en-US" sz="1600" b="1" dirty="0" smtClean="0"/>
              <a:t>mummi</a:t>
            </a:r>
            <a:r>
              <a:rPr lang="ru-RU" sz="1600" b="1" dirty="0" smtClean="0"/>
              <a:t>.</a:t>
            </a:r>
            <a:r>
              <a:rPr lang="en-US" sz="1600" b="1" dirty="0" smtClean="0"/>
              <a:t>ru</a:t>
            </a:r>
            <a:endParaRPr lang="ru-RU" sz="1600" b="1" dirty="0" smtClean="0"/>
          </a:p>
          <a:p>
            <a:pPr marL="342900" indent="-342900">
              <a:spcBef>
                <a:spcPts val="0"/>
              </a:spcBef>
              <a:buNone/>
            </a:pPr>
            <a:r>
              <a:rPr lang="ru-RU" sz="1600" b="1" dirty="0" smtClean="0">
                <a:latin typeface="Arial Black" pitchFamily="34" charset="0"/>
                <a:hlinkClick r:id="rId2"/>
              </a:rPr>
              <a:t>10. </a:t>
            </a:r>
            <a:r>
              <a:rPr lang="en-US" sz="1600" b="1" dirty="0" smtClean="0">
                <a:latin typeface="Arial Black" pitchFamily="34" charset="0"/>
                <a:hlinkClick r:id="rId2"/>
              </a:rPr>
              <a:t>http://doshvozrast.ru</a:t>
            </a:r>
            <a:endParaRPr lang="ru-RU" sz="1600" b="1" dirty="0" smtClean="0">
              <a:latin typeface="Arial Black" pitchFamily="34" charset="0"/>
            </a:endParaRPr>
          </a:p>
          <a:p>
            <a:pPr>
              <a:buNone/>
            </a:pPr>
            <a:r>
              <a:rPr lang="ru-RU" sz="1400" b="1" dirty="0" smtClean="0">
                <a:latin typeface="Arial Black" pitchFamily="34" charset="0"/>
              </a:rPr>
              <a:t>11. </a:t>
            </a:r>
            <a:r>
              <a:rPr lang="en-US" sz="1400" b="1" dirty="0" smtClean="0">
                <a:latin typeface="Arial Black" pitchFamily="34" charset="0"/>
              </a:rPr>
              <a:t> http</a:t>
            </a:r>
            <a:r>
              <a:rPr lang="ru-RU" sz="1400" b="1" dirty="0" smtClean="0">
                <a:latin typeface="Arial Black" pitchFamily="34" charset="0"/>
              </a:rPr>
              <a:t>://</a:t>
            </a:r>
            <a:r>
              <a:rPr lang="en-US" sz="1400" b="1" dirty="0" smtClean="0">
                <a:latin typeface="Arial Black" pitchFamily="34" charset="0"/>
              </a:rPr>
              <a:t>www</a:t>
            </a:r>
            <a:r>
              <a:rPr lang="ru-RU" sz="1400" b="1" dirty="0" smtClean="0">
                <a:latin typeface="Arial Black" pitchFamily="34" charset="0"/>
              </a:rPr>
              <a:t>.</a:t>
            </a:r>
            <a:r>
              <a:rPr lang="en-US" sz="1400" b="1" dirty="0" smtClean="0">
                <a:latin typeface="Arial Black" pitchFamily="34" charset="0"/>
              </a:rPr>
              <a:t>justlady</a:t>
            </a:r>
            <a:r>
              <a:rPr lang="ru-RU" sz="1400" b="1" dirty="0" smtClean="0">
                <a:latin typeface="Arial Black" pitchFamily="34" charset="0"/>
              </a:rPr>
              <a:t>.</a:t>
            </a:r>
            <a:r>
              <a:rPr lang="en-US" sz="1400" b="1" dirty="0" smtClean="0">
                <a:latin typeface="Arial Black" pitchFamily="34" charset="0"/>
              </a:rPr>
              <a:t>ru</a:t>
            </a:r>
            <a:endParaRPr lang="ru-RU" sz="1400" b="1" dirty="0" smtClean="0">
              <a:latin typeface="Arial Black" pitchFamily="34" charset="0"/>
            </a:endParaRPr>
          </a:p>
          <a:p>
            <a:pPr>
              <a:buNone/>
            </a:pPr>
            <a:r>
              <a:rPr lang="ru-RU" sz="1400" b="1" dirty="0" smtClean="0">
                <a:latin typeface="Arial Black" pitchFamily="34" charset="0"/>
              </a:rPr>
              <a:t>12.http://www.gdou49.ru/roditelyam</a:t>
            </a:r>
          </a:p>
          <a:p>
            <a:pPr marL="342900" indent="-342900">
              <a:spcBef>
                <a:spcPts val="0"/>
              </a:spcBef>
              <a:buAutoNum type="arabicPeriod" startAt="10"/>
            </a:pPr>
            <a:endParaRPr lang="ru-RU" sz="1600" b="1" dirty="0" smtClean="0"/>
          </a:p>
          <a:p>
            <a:pPr>
              <a:buNone/>
            </a:pPr>
            <a:endParaRPr lang="ru-RU" sz="1600" b="1" dirty="0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sz="1600" b="1" dirty="0" smtClean="0">
                <a:solidFill>
                  <a:schemeClr val="tx2"/>
                </a:solidFill>
              </a:rPr>
              <a:t> </a:t>
            </a:r>
            <a:endParaRPr lang="ru-RU" sz="1600" b="1" dirty="0" smtClean="0">
              <a:solidFill>
                <a:schemeClr val="tx2"/>
              </a:solidFill>
            </a:endParaRPr>
          </a:p>
          <a:p>
            <a:endParaRPr lang="ru-RU" sz="1600" dirty="0"/>
          </a:p>
        </p:txBody>
      </p:sp>
      <p:pic>
        <p:nvPicPr>
          <p:cNvPr id="4" name="Рисунок 3" descr="http://edu.murmansk.ru/www/do/metodic/dou%2078/images/16_2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5206" y="0"/>
            <a:ext cx="1400178" cy="1142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>
          <a:xfrm>
            <a:off x="500034" y="3200400"/>
            <a:ext cx="8286808" cy="3300434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t">
            <a:normAutofit fontScale="70000" lnSpcReduction="20000"/>
          </a:bodyPr>
          <a:lstStyle/>
          <a:p>
            <a:pPr lvl="0">
              <a:lnSpc>
                <a:spcPct val="170000"/>
              </a:lnSpc>
              <a:spcBef>
                <a:spcPts val="0"/>
              </a:spcBef>
            </a:pPr>
            <a:r>
              <a:rPr lang="ru-RU" b="1" dirty="0" smtClean="0"/>
              <a:t>-установить партнерские отношения с семьей каждого воспитанника;</a:t>
            </a:r>
          </a:p>
          <a:p>
            <a:pPr lvl="0">
              <a:lnSpc>
                <a:spcPct val="170000"/>
              </a:lnSpc>
              <a:spcBef>
                <a:spcPts val="0"/>
              </a:spcBef>
            </a:pPr>
            <a:r>
              <a:rPr lang="ru-RU" b="1" dirty="0" smtClean="0"/>
              <a:t>-объединить усилия для развития и воспитания детей;</a:t>
            </a:r>
          </a:p>
          <a:p>
            <a:pPr lvl="0">
              <a:lnSpc>
                <a:spcPct val="170000"/>
              </a:lnSpc>
              <a:spcBef>
                <a:spcPts val="0"/>
              </a:spcBef>
            </a:pPr>
            <a:r>
              <a:rPr lang="ru-RU" b="1" dirty="0" smtClean="0"/>
              <a:t>- создать атмосферу взаимопонимания, общности интересов, эмоциональной взаимоподдержки;</a:t>
            </a:r>
          </a:p>
          <a:p>
            <a:pPr lvl="0">
              <a:lnSpc>
                <a:spcPct val="170000"/>
              </a:lnSpc>
              <a:spcBef>
                <a:spcPts val="0"/>
              </a:spcBef>
            </a:pPr>
            <a:r>
              <a:rPr lang="ru-RU" b="1" dirty="0" smtClean="0"/>
              <a:t>-активизировать и обогащать воспитательные умения родителей;</a:t>
            </a:r>
          </a:p>
          <a:p>
            <a:pPr lvl="0">
              <a:lnSpc>
                <a:spcPct val="170000"/>
              </a:lnSpc>
              <a:spcBef>
                <a:spcPts val="0"/>
              </a:spcBef>
            </a:pPr>
            <a:r>
              <a:rPr lang="ru-RU" b="1" dirty="0" smtClean="0"/>
              <a:t>-поддерживать их уверенность в собственных педагогических возможностях.</a:t>
            </a:r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Основные задачи работы:</a:t>
            </a:r>
            <a:endParaRPr lang="ru-RU" dirty="0"/>
          </a:p>
        </p:txBody>
      </p:sp>
      <p:pic>
        <p:nvPicPr>
          <p:cNvPr id="13314" name="Picture 2" descr="C:\Users\user\Desktop\дет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70" y="0"/>
            <a:ext cx="5357850" cy="13271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>
          <a:xfrm>
            <a:off x="571472" y="3200400"/>
            <a:ext cx="7929618" cy="301468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ru-RU" b="1" dirty="0" smtClean="0"/>
              <a:t>1. Педагогическое просвещение родителей: беседы, консультации.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ru-RU" b="1" dirty="0" smtClean="0"/>
              <a:t>2. Общие и групповые собрания.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ru-RU" b="1" dirty="0" smtClean="0"/>
              <a:t>3. Наглядная пропаганда: родительские уголки, стенды.</a:t>
            </a:r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Традиционные формы работы с семьей:</a:t>
            </a:r>
            <a:endParaRPr lang="ru-RU" dirty="0"/>
          </a:p>
        </p:txBody>
      </p:sp>
      <p:pic>
        <p:nvPicPr>
          <p:cNvPr id="15362" name="Picture 2" descr="C:\Users\user\Desktop\дет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0"/>
            <a:ext cx="5857916" cy="13985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ru-RU" sz="3200" dirty="0" smtClean="0"/>
              <a:t>Папки-передвижки               Стенды</a:t>
            </a:r>
            <a:endParaRPr lang="ru-RU" sz="3200" dirty="0"/>
          </a:p>
        </p:txBody>
      </p:sp>
      <p:pic>
        <p:nvPicPr>
          <p:cNvPr id="2050" name="Picture 2" descr="C:\Users\user\Desktop\передвижка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88" y="1500174"/>
            <a:ext cx="3749675" cy="5072098"/>
          </a:xfrm>
          <a:prstGeom prst="rect">
            <a:avLst/>
          </a:prstGeom>
          <a:noFill/>
        </p:spPr>
      </p:pic>
      <p:pic>
        <p:nvPicPr>
          <p:cNvPr id="2051" name="Picture 3" descr="C:\Users\user\Desktop\корабль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3950" y="1571612"/>
            <a:ext cx="3749675" cy="49292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ru-RU" dirty="0" smtClean="0"/>
              <a:t>Меню                            Плакаты</a:t>
            </a:r>
            <a:endParaRPr lang="ru-RU" dirty="0"/>
          </a:p>
        </p:txBody>
      </p:sp>
      <p:pic>
        <p:nvPicPr>
          <p:cNvPr id="3074" name="Picture 2" descr="C:\Users\user\Desktop\меню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785926"/>
            <a:ext cx="3749675" cy="3782630"/>
          </a:xfrm>
          <a:prstGeom prst="rect">
            <a:avLst/>
          </a:prstGeom>
          <a:noFill/>
        </p:spPr>
      </p:pic>
      <p:pic>
        <p:nvPicPr>
          <p:cNvPr id="3075" name="Picture 3" descr="C:\Users\user\Desktop\плакат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6" y="1500174"/>
            <a:ext cx="3429000" cy="457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ru-RU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Основные принципы и функции при организации работы ДОО с семьей.</a:t>
            </a:r>
            <a:endParaRPr lang="ru-RU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409564"/>
          </a:xfrm>
        </p:spPr>
        <p:txBody>
          <a:bodyPr/>
          <a:lstStyle/>
          <a:p>
            <a:r>
              <a:rPr lang="ru-RU" dirty="0" smtClean="0"/>
              <a:t>Принципы: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409564"/>
          </a:xfrm>
        </p:spPr>
        <p:txBody>
          <a:bodyPr/>
          <a:lstStyle/>
          <a:p>
            <a:r>
              <a:rPr lang="ru-RU" dirty="0" smtClean="0"/>
              <a:t>Функции:</a:t>
            </a:r>
            <a:endParaRPr lang="ru-RU" dirty="0"/>
          </a:p>
        </p:txBody>
      </p:sp>
      <p:sp>
        <p:nvSpPr>
          <p:cNvPr id="5" name="Содержимое 4"/>
          <p:cNvSpPr>
            <a:spLocks noGrp="1"/>
          </p:cNvSpPr>
          <p:nvPr>
            <p:ph sz="half" idx="2"/>
          </p:nvPr>
        </p:nvSpPr>
        <p:spPr>
          <a:xfrm>
            <a:off x="914400" y="1785926"/>
            <a:ext cx="3733800" cy="507207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</a:pPr>
            <a:r>
              <a:rPr lang="ru-RU" sz="2100" b="1" i="1" dirty="0" smtClean="0"/>
              <a:t>открытость детского сада для семьи ;</a:t>
            </a:r>
            <a:endParaRPr lang="ru-RU" sz="2100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</a:pPr>
            <a:r>
              <a:rPr lang="ru-RU" sz="2100" b="1" i="1" dirty="0" smtClean="0"/>
              <a:t> сотрудничество педагогов и родителей в воспитании детей;</a:t>
            </a:r>
            <a:endParaRPr lang="ru-RU" sz="2100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</a:pPr>
            <a:r>
              <a:rPr lang="ru-RU" sz="2100" b="1" i="1" dirty="0" smtClean="0"/>
              <a:t> создание активной развивающей среды, активных форм общения детей и взрослых, обеспечивающих единые подходы к развитию ребенка в семье и в ДОО;</a:t>
            </a:r>
            <a:endParaRPr lang="ru-RU" sz="2100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</a:pPr>
            <a:r>
              <a:rPr lang="ru-RU" sz="2100" b="1" i="1" dirty="0" smtClean="0"/>
              <a:t> диагностика общих и частных проблем в воспитании и развитии ребенка.</a:t>
            </a:r>
            <a:endParaRPr lang="ru-RU" sz="2100" b="1" dirty="0" smtClean="0"/>
          </a:p>
          <a:p>
            <a:endParaRPr lang="ru-RU" dirty="0"/>
          </a:p>
        </p:txBody>
      </p:sp>
      <p:sp>
        <p:nvSpPr>
          <p:cNvPr id="6" name="Содержимое 5"/>
          <p:cNvSpPr>
            <a:spLocks noGrp="1"/>
          </p:cNvSpPr>
          <p:nvPr>
            <p:ph sz="half" idx="4"/>
          </p:nvPr>
        </p:nvSpPr>
        <p:spPr>
          <a:xfrm>
            <a:off x="4953000" y="1785926"/>
            <a:ext cx="3733800" cy="4714908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</a:pPr>
            <a:r>
              <a:rPr lang="ru-RU" sz="3400" b="1" i="1" dirty="0" smtClean="0"/>
              <a:t>ознакомление родителей с содержанием и методикой учебно - воспитательного процесса, организуемого в ДОО;</a:t>
            </a:r>
            <a:endParaRPr lang="ru-RU" sz="3400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</a:pPr>
            <a:r>
              <a:rPr lang="ru-RU" sz="3400" b="1" i="1" dirty="0" smtClean="0"/>
              <a:t>психолого-педагогическое просвещение родителей.</a:t>
            </a:r>
            <a:endParaRPr lang="ru-RU" sz="3400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</a:pPr>
            <a:r>
              <a:rPr lang="ru-RU" sz="3400" b="1" i="1" dirty="0" smtClean="0"/>
              <a:t> вовлечение родителей в совместную с детьми деятельность;</a:t>
            </a:r>
            <a:endParaRPr lang="ru-RU" sz="3400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</a:pPr>
            <a:r>
              <a:rPr lang="ru-RU" sz="3400" b="1" i="1" dirty="0" smtClean="0"/>
              <a:t>помощь отдельным семьям в воспитании детей;</a:t>
            </a:r>
            <a:endParaRPr lang="ru-RU" sz="3400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</a:pPr>
            <a:r>
              <a:rPr lang="ru-RU" sz="3400" b="1" i="1" dirty="0" smtClean="0"/>
              <a:t> взаимодействие родителей</a:t>
            </a:r>
            <a:r>
              <a:rPr lang="en-US" sz="3400" b="1" i="1" dirty="0" smtClean="0"/>
              <a:t> </a:t>
            </a:r>
            <a:r>
              <a:rPr lang="ru-RU" sz="3400" b="1" i="1" dirty="0" smtClean="0"/>
              <a:t> с общественными организациями</a:t>
            </a:r>
            <a:r>
              <a:rPr lang="ru-RU" sz="3600" b="1" i="1" dirty="0" smtClean="0"/>
              <a:t>.</a:t>
            </a:r>
            <a:endParaRPr lang="ru-RU" sz="3600" b="1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chemeClr val="accent1"/>
                </a:solidFill>
              </a:rPr>
              <a:t>Новые формы взаимодействия с     семьей:</a:t>
            </a:r>
            <a:endParaRPr lang="ru-RU" b="1" dirty="0">
              <a:solidFill>
                <a:schemeClr val="accent1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914400" y="1214422"/>
            <a:ext cx="7772400" cy="5643578"/>
          </a:xfrm>
        </p:spPr>
        <p:txBody>
          <a:bodyPr>
            <a:normAutofit fontScale="62500" lnSpcReduction="20000"/>
          </a:bodyPr>
          <a:lstStyle/>
          <a:p>
            <a:r>
              <a:rPr lang="ru-RU" b="1" dirty="0" smtClean="0"/>
              <a:t> "Круглый стол" по любой теме;</a:t>
            </a:r>
          </a:p>
          <a:p>
            <a:pPr>
              <a:lnSpc>
                <a:spcPct val="170000"/>
              </a:lnSpc>
            </a:pPr>
            <a:r>
              <a:rPr lang="ru-RU" b="1" dirty="0" smtClean="0"/>
              <a:t> тематические выставки; совместное создание мини-музеев (</a:t>
            </a:r>
            <a:r>
              <a:rPr lang="ru-RU" b="1" dirty="0" err="1" smtClean="0"/>
              <a:t>куклотерапия</a:t>
            </a:r>
            <a:r>
              <a:rPr lang="ru-RU" b="1" dirty="0" smtClean="0"/>
              <a:t>);</a:t>
            </a:r>
          </a:p>
          <a:p>
            <a:r>
              <a:rPr lang="ru-RU" b="1" dirty="0" smtClean="0"/>
              <a:t> соцобследование, диагностика, тесты, опрос на любые темы;</a:t>
            </a:r>
          </a:p>
          <a:p>
            <a:r>
              <a:rPr lang="ru-RU" b="1" dirty="0" smtClean="0"/>
              <a:t> консультации специалистов;</a:t>
            </a:r>
          </a:p>
          <a:p>
            <a:r>
              <a:rPr lang="ru-RU" b="1" dirty="0" smtClean="0"/>
              <a:t> устный журнал для родителей, с разными темами на каждой странице;</a:t>
            </a:r>
          </a:p>
          <a:p>
            <a:r>
              <a:rPr lang="ru-RU" b="1" dirty="0" smtClean="0"/>
              <a:t> семейные спортивные встречи;</a:t>
            </a:r>
          </a:p>
          <a:p>
            <a:r>
              <a:rPr lang="ru-RU" b="1" dirty="0" smtClean="0"/>
              <a:t> почта доверия, телефон доверия;</a:t>
            </a:r>
          </a:p>
          <a:p>
            <a:r>
              <a:rPr lang="ru-RU" b="1" dirty="0" smtClean="0"/>
              <a:t> семейные проекты "Наша родословная";</a:t>
            </a:r>
          </a:p>
          <a:p>
            <a:r>
              <a:rPr lang="ru-RU" b="1" dirty="0" smtClean="0"/>
              <a:t> открытые занятия для просмотра родителей;</a:t>
            </a:r>
          </a:p>
          <a:p>
            <a:r>
              <a:rPr lang="ru-RU" b="1" dirty="0" smtClean="0"/>
              <a:t> интеллектуальные ринги детей и родителей;</a:t>
            </a:r>
          </a:p>
          <a:p>
            <a:r>
              <a:rPr lang="ru-RU" b="1" dirty="0" smtClean="0"/>
              <a:t>контрольные для родителей;</a:t>
            </a:r>
          </a:p>
          <a:p>
            <a:r>
              <a:rPr lang="ru-RU" b="1" dirty="0" smtClean="0"/>
              <a:t> интервью с родителями и детьми на определенные темы;</a:t>
            </a:r>
          </a:p>
          <a:p>
            <a:r>
              <a:rPr lang="ru-RU" b="1" dirty="0" smtClean="0"/>
              <a:t> родительская гостиная;</a:t>
            </a:r>
          </a:p>
          <a:p>
            <a:r>
              <a:rPr lang="ru-RU" b="1" dirty="0" smtClean="0"/>
              <a:t> конкурс семейных талантов;</a:t>
            </a:r>
          </a:p>
          <a:p>
            <a:r>
              <a:rPr lang="en-US" b="1" dirty="0" smtClean="0"/>
              <a:t> </a:t>
            </a:r>
            <a:r>
              <a:rPr lang="ru-RU" b="1" dirty="0" smtClean="0"/>
              <a:t> портфолио </a:t>
            </a:r>
            <a:r>
              <a:rPr lang="en-US" b="1" dirty="0" smtClean="0"/>
              <a:t> </a:t>
            </a:r>
            <a:r>
              <a:rPr lang="ru-RU" b="1" dirty="0" smtClean="0"/>
              <a:t>семейного успеха;</a:t>
            </a:r>
          </a:p>
          <a:p>
            <a:r>
              <a:rPr lang="ru-RU" b="1" dirty="0" smtClean="0"/>
              <a:t> аукцион секретов воспитания;</a:t>
            </a:r>
          </a:p>
          <a:p>
            <a:r>
              <a:rPr lang="ru-RU" b="1" dirty="0" smtClean="0"/>
              <a:t> мультимедиа презентации как одна из инновационных форм работы с родителями в ДОО.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r>
              <a:rPr lang="ru-RU" dirty="0" smtClean="0"/>
              <a:t>://</a:t>
            </a:r>
            <a:r>
              <a:rPr lang="en-US" dirty="0" smtClean="0"/>
              <a:t>raduga9.org.ru</a:t>
            </a:r>
            <a:endParaRPr lang="ru-RU" dirty="0"/>
          </a:p>
        </p:txBody>
      </p:sp>
      <p:pic>
        <p:nvPicPr>
          <p:cNvPr id="4098" name="Picture 2" descr="C:\Users\user\Desktop\сайт скриншот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456729"/>
            <a:ext cx="7772400" cy="45541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праведливость">
  <a:themeElements>
    <a:clrScheme name="Справедливость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Справедливость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Справедливость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385</TotalTime>
  <Words>441</Words>
  <Application>Microsoft Office PowerPoint</Application>
  <PresentationFormat>Экран (4:3)</PresentationFormat>
  <Paragraphs>84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Справедливость</vt:lpstr>
      <vt:lpstr>Мастер-класс «Социальное партнерство ДОО и семьи» </vt:lpstr>
      <vt:lpstr>Проблема вовлечения родителей в единое пространство детского развития в ДОО решается в трех направлениях:</vt:lpstr>
      <vt:lpstr>Основные задачи работы:</vt:lpstr>
      <vt:lpstr>Традиционные формы работы с семьей:</vt:lpstr>
      <vt:lpstr>Папки-передвижки               Стенды</vt:lpstr>
      <vt:lpstr>Меню                            Плакаты</vt:lpstr>
      <vt:lpstr>Основные принципы и функции при организации работы ДОО с семьей.</vt:lpstr>
      <vt:lpstr>Новые формы взаимодействия с     семьей:</vt:lpstr>
      <vt:lpstr>http://raduga9.org.ru</vt:lpstr>
      <vt:lpstr>Мультимедиа презентации    Открытые занятия</vt:lpstr>
      <vt:lpstr>Семейные спортивные встречи</vt:lpstr>
      <vt:lpstr>Тематические выставки</vt:lpstr>
      <vt:lpstr>             Мини-музей кукол</vt:lpstr>
      <vt:lpstr>Куклотерапия- это частный раздел арт-терапии (терапии искусством), где кукла является промежуточным объектом взаимодействия ребенка и взрослого.</vt:lpstr>
      <vt:lpstr>Куклы</vt:lpstr>
      <vt:lpstr>Перчаточные            Куклы-костюмы</vt:lpstr>
      <vt:lpstr>Кукла- «закрутка»</vt:lpstr>
      <vt:lpstr>Изготовление куклы – «закрутки»</vt:lpstr>
      <vt:lpstr>Напоследок хотелось бы озвучить афоризм Макаренко Антона Семеновича: «Воспитывая детей, нынешние родители воспитывают будущую историю нашей страны, а значит – и историю мира, и у нас прекрасная, хоть и тяжёлая, миссия помочь им в этом!» </vt:lpstr>
      <vt:lpstr>Спасибо за внимание!</vt:lpstr>
      <vt:lpstr>Используемая литература: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Работа с родителями в МАУ ДОО №9</dc:title>
  <dc:creator>user</dc:creator>
  <cp:lastModifiedBy>user</cp:lastModifiedBy>
  <cp:revision>57</cp:revision>
  <dcterms:created xsi:type="dcterms:W3CDTF">2014-06-05T08:30:42Z</dcterms:created>
  <dcterms:modified xsi:type="dcterms:W3CDTF">2014-06-16T12:09:42Z</dcterms:modified>
</cp:coreProperties>
</file>